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rimo" panose="020B0604020202020204" charset="0"/>
      <p:regular r:id="rId13"/>
    </p:embeddedFont>
    <p:embeddedFont>
      <p:font typeface="Arimo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66" d="100"/>
          <a:sy n="66" d="100"/>
        </p:scale>
        <p:origin x="38" y="-8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390674" y="1905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639347" y="576411"/>
            <a:ext cx="6238578" cy="735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37"/>
              </a:lnSpc>
            </a:pPr>
            <a:r>
              <a:rPr lang="en-US" sz="4375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HealthSync AI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39347" y="1570732"/>
            <a:ext cx="9867305" cy="7052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37"/>
              </a:lnSpc>
            </a:pPr>
            <a:r>
              <a:rPr lang="en-US" sz="8750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Your Personal Health Data Agent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48675" y="6515100"/>
            <a:ext cx="10257978" cy="679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1750" dirty="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Tackling the fragmented health-data crisis with one conversational, AI-powered profile that follows you everywhere.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1048047"/>
            <a:ext cx="9445526" cy="3601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Invest in the “Google Assistant for Healthcare”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4998095"/>
            <a:ext cx="9445526" cy="1298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25"/>
              </a:lnSpc>
            </a:pPr>
            <a:r>
              <a:rPr lang="en-US" sz="7687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Our Vision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50237" y="6617494"/>
            <a:ext cx="944552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Every Indian carries a personal, AI guardian that makes healthcare </a:t>
            </a:r>
            <a:r>
              <a:rPr lang="en-US" sz="2187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smarter, safer, and truly patient-first.</a:t>
            </a: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 Join us to turn fragmented data into collective wellness.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850237" y="8402091"/>
            <a:ext cx="3952577" cy="779710"/>
            <a:chOff x="0" y="0"/>
            <a:chExt cx="5270103" cy="1039613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5270119" cy="1039622"/>
            </a:xfrm>
            <a:custGeom>
              <a:avLst/>
              <a:gdLst/>
              <a:ahLst/>
              <a:cxnLst/>
              <a:rect l="l" t="t" r="r" b="b"/>
              <a:pathLst>
                <a:path w="5270119" h="1039622">
                  <a:moveTo>
                    <a:pt x="0" y="0"/>
                  </a:moveTo>
                  <a:lnTo>
                    <a:pt x="5270119" y="0"/>
                  </a:lnTo>
                  <a:lnTo>
                    <a:pt x="5270119" y="1039622"/>
                  </a:lnTo>
                  <a:lnTo>
                    <a:pt x="0" y="10396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82" b="-81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11944499" y="8402091"/>
            <a:ext cx="2876550" cy="779710"/>
            <a:chOff x="0" y="0"/>
            <a:chExt cx="3835400" cy="1039613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3835400" cy="1039622"/>
            </a:xfrm>
            <a:custGeom>
              <a:avLst/>
              <a:gdLst/>
              <a:ahLst/>
              <a:cxnLst/>
              <a:rect l="l" t="t" r="r" b="b"/>
              <a:pathLst>
                <a:path w="3835400" h="1039622">
                  <a:moveTo>
                    <a:pt x="0" y="0"/>
                  </a:moveTo>
                  <a:lnTo>
                    <a:pt x="3835400" y="0"/>
                  </a:lnTo>
                  <a:lnTo>
                    <a:pt x="3835400" y="1039622"/>
                  </a:lnTo>
                  <a:lnTo>
                    <a:pt x="0" y="10396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85" b="-85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8168268" y="396874"/>
            <a:ext cx="8394080" cy="1196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84"/>
              </a:lnSpc>
            </a:pPr>
            <a:r>
              <a:rPr lang="en-US" sz="7470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216265" y="2346937"/>
            <a:ext cx="11071735" cy="5526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11"/>
              </a:lnSpc>
            </a:pP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    Presented by:-</a:t>
            </a:r>
          </a:p>
          <a:p>
            <a:pPr algn="l">
              <a:lnSpc>
                <a:spcPts val="8711"/>
              </a:lnSpc>
            </a:pP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(1) </a:t>
            </a:r>
            <a:r>
              <a:rPr lang="en-US" sz="7014" b="1" dirty="0" err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sai</a:t>
            </a: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7014" b="1" dirty="0" err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subham</a:t>
            </a: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7014" b="1" dirty="0" err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swar</a:t>
            </a:r>
            <a:endParaRPr lang="en-US" sz="7014" b="1" dirty="0">
              <a:solidFill>
                <a:srgbClr val="F0F4F1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l">
              <a:lnSpc>
                <a:spcPts val="8711"/>
              </a:lnSpc>
            </a:pP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(2) Lopamudra Mahapatra </a:t>
            </a:r>
          </a:p>
          <a:p>
            <a:pPr algn="l">
              <a:lnSpc>
                <a:spcPts val="8711"/>
              </a:lnSpc>
            </a:pP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(3) </a:t>
            </a:r>
            <a:r>
              <a:rPr lang="en-US" sz="7014" b="1" dirty="0" err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pragnya</a:t>
            </a: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7014" b="1" dirty="0" err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priyadarshini</a:t>
            </a: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</a:p>
          <a:p>
            <a:pPr algn="l">
              <a:lnSpc>
                <a:spcPts val="8717"/>
              </a:lnSpc>
            </a:pP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(4) </a:t>
            </a:r>
            <a:r>
              <a:rPr lang="en-US" sz="7014" b="1" dirty="0" err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suraj</a:t>
            </a:r>
            <a:r>
              <a:rPr lang="en-US" sz="7014" b="1" dirty="0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 Kumar Jena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992238" y="1870472"/>
            <a:ext cx="9445526" cy="2715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The Problem: Data Silos Kill Care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87475" y="5005982"/>
            <a:ext cx="647402" cy="647402"/>
            <a:chOff x="0" y="0"/>
            <a:chExt cx="863203" cy="863203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913632" y="5069979"/>
            <a:ext cx="6700689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Records trapped in silos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13632" y="5616327"/>
            <a:ext cx="8524131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Hospitals, labs, wearables, and apps refuse to talk to each other.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87475" y="6737002"/>
            <a:ext cx="647402" cy="647402"/>
            <a:chOff x="0" y="0"/>
            <a:chExt cx="863203" cy="863203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913632" y="6800999"/>
            <a:ext cx="4670672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Patients fly blind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913632" y="7347348"/>
            <a:ext cx="852413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No single source of truth means repeated tests, medication errors, and missed diagnoses.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18288000" cy="3544044"/>
            <a:chOff x="0" y="0"/>
            <a:chExt cx="24384000" cy="472539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725416"/>
            </a:xfrm>
            <a:custGeom>
              <a:avLst/>
              <a:gdLst/>
              <a:ahLst/>
              <a:cxnLst/>
              <a:rect l="l" t="t" r="r" b="b"/>
              <a:pathLst>
                <a:path w="24384000" h="4725416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" r="-10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92238" y="4313784"/>
            <a:ext cx="13727311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The 68 % Error Epidemic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5605909"/>
            <a:ext cx="16303526" cy="2521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25"/>
              </a:lnSpc>
            </a:pPr>
            <a:r>
              <a:rPr lang="en-US" sz="7687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68 % of medical errors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8448080"/>
            <a:ext cx="16303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stem from incomplete or mis-communicated information. Clinicians and patients both need a </a:t>
            </a:r>
            <a:r>
              <a:rPr lang="en-US" sz="2187">
                <a:solidFill>
                  <a:srgbClr val="A9F00F"/>
                </a:solidFill>
                <a:latin typeface="Arimo"/>
                <a:ea typeface="Arimo"/>
                <a:cs typeface="Arimo"/>
                <a:sym typeface="Arimo"/>
              </a:rPr>
              <a:t>unified, real-time view</a:t>
            </a: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 of every test, pill, and trend.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992238" y="1966466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Meet HealthSync AI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87475" y="4216004"/>
            <a:ext cx="4590455" cy="2115890"/>
            <a:chOff x="0" y="0"/>
            <a:chExt cx="6120607" cy="2821187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6107811" cy="2808478"/>
            </a:xfrm>
            <a:custGeom>
              <a:avLst/>
              <a:gdLst/>
              <a:ahLst/>
              <a:cxnLst/>
              <a:rect l="l" t="t" r="r" b="b"/>
              <a:pathLst>
                <a:path w="6107811" h="2808478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5948680" y="0"/>
                  </a:lnTo>
                  <a:cubicBezTo>
                    <a:pt x="6036564" y="0"/>
                    <a:pt x="6107811" y="71120"/>
                    <a:pt x="6107811" y="158750"/>
                  </a:cubicBezTo>
                  <a:lnTo>
                    <a:pt x="6107811" y="2649728"/>
                  </a:lnTo>
                  <a:cubicBezTo>
                    <a:pt x="6107811" y="2737485"/>
                    <a:pt x="6036564" y="2808478"/>
                    <a:pt x="5948680" y="2808478"/>
                  </a:cubicBezTo>
                  <a:lnTo>
                    <a:pt x="159131" y="2808478"/>
                  </a:lnTo>
                  <a:cubicBezTo>
                    <a:pt x="71247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111A23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120511" cy="2821178"/>
            </a:xfrm>
            <a:custGeom>
              <a:avLst/>
              <a:gdLst/>
              <a:ahLst/>
              <a:cxnLst/>
              <a:rect l="l" t="t" r="r" b="b"/>
              <a:pathLst>
                <a:path w="6120511" h="2821178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5955030" y="0"/>
                  </a:lnTo>
                  <a:lnTo>
                    <a:pt x="5955030" y="6350"/>
                  </a:lnTo>
                  <a:lnTo>
                    <a:pt x="5955030" y="0"/>
                  </a:lnTo>
                  <a:cubicBezTo>
                    <a:pt x="6046470" y="0"/>
                    <a:pt x="6120511" y="73914"/>
                    <a:pt x="6120511" y="165100"/>
                  </a:cubicBezTo>
                  <a:lnTo>
                    <a:pt x="6114161" y="165100"/>
                  </a:lnTo>
                  <a:lnTo>
                    <a:pt x="6120511" y="165100"/>
                  </a:lnTo>
                  <a:lnTo>
                    <a:pt x="6120511" y="2656078"/>
                  </a:lnTo>
                  <a:lnTo>
                    <a:pt x="6114161" y="2656078"/>
                  </a:lnTo>
                  <a:lnTo>
                    <a:pt x="6120511" y="2656078"/>
                  </a:lnTo>
                  <a:cubicBezTo>
                    <a:pt x="6120511" y="2747264"/>
                    <a:pt x="6046343" y="2821178"/>
                    <a:pt x="5955030" y="2821178"/>
                  </a:cubicBezTo>
                  <a:lnTo>
                    <a:pt x="5955030" y="2814828"/>
                  </a:lnTo>
                  <a:lnTo>
                    <a:pt x="5955030" y="2821178"/>
                  </a:lnTo>
                  <a:lnTo>
                    <a:pt x="165481" y="2821178"/>
                  </a:lnTo>
                  <a:lnTo>
                    <a:pt x="165481" y="2814828"/>
                  </a:lnTo>
                  <a:lnTo>
                    <a:pt x="165481" y="2821178"/>
                  </a:lnTo>
                  <a:cubicBezTo>
                    <a:pt x="74041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481" y="2808478"/>
                  </a:cubicBezTo>
                  <a:lnTo>
                    <a:pt x="5955030" y="2808478"/>
                  </a:lnTo>
                  <a:cubicBezTo>
                    <a:pt x="6039485" y="2808478"/>
                    <a:pt x="6107811" y="2740152"/>
                    <a:pt x="6107811" y="2656078"/>
                  </a:cubicBezTo>
                  <a:lnTo>
                    <a:pt x="6107811" y="165100"/>
                  </a:lnTo>
                  <a:cubicBezTo>
                    <a:pt x="6107811" y="80899"/>
                    <a:pt x="6039358" y="12700"/>
                    <a:pt x="5955030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2A333C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285280" y="4475709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AI Assistant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5280" y="5022056"/>
            <a:ext cx="3994845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Conversational interface for patients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5851922" y="4216004"/>
            <a:ext cx="4590604" cy="2115890"/>
            <a:chOff x="0" y="0"/>
            <a:chExt cx="6120805" cy="2821187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6108065" cy="2808478"/>
            </a:xfrm>
            <a:custGeom>
              <a:avLst/>
              <a:gdLst/>
              <a:ahLst/>
              <a:cxnLst/>
              <a:rect l="l" t="t" r="r" b="b"/>
              <a:pathLst>
                <a:path w="6108065" h="2808478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5948934" y="0"/>
                  </a:lnTo>
                  <a:cubicBezTo>
                    <a:pt x="6036818" y="0"/>
                    <a:pt x="6108065" y="71120"/>
                    <a:pt x="6108065" y="158750"/>
                  </a:cubicBezTo>
                  <a:lnTo>
                    <a:pt x="6108065" y="2649728"/>
                  </a:lnTo>
                  <a:cubicBezTo>
                    <a:pt x="6108065" y="2737485"/>
                    <a:pt x="6036818" y="2808478"/>
                    <a:pt x="5948934" y="2808478"/>
                  </a:cubicBezTo>
                  <a:lnTo>
                    <a:pt x="159131" y="2808478"/>
                  </a:lnTo>
                  <a:cubicBezTo>
                    <a:pt x="71247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81B61C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6120765" cy="2821178"/>
            </a:xfrm>
            <a:custGeom>
              <a:avLst/>
              <a:gdLst/>
              <a:ahLst/>
              <a:cxnLst/>
              <a:rect l="l" t="t" r="r" b="b"/>
              <a:pathLst>
                <a:path w="6120765" h="2821178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5955284" y="0"/>
                  </a:lnTo>
                  <a:lnTo>
                    <a:pt x="5955284" y="6350"/>
                  </a:lnTo>
                  <a:lnTo>
                    <a:pt x="5955284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2656078"/>
                  </a:lnTo>
                  <a:lnTo>
                    <a:pt x="6114415" y="2656078"/>
                  </a:lnTo>
                  <a:lnTo>
                    <a:pt x="6120765" y="2656078"/>
                  </a:lnTo>
                  <a:cubicBezTo>
                    <a:pt x="6120765" y="2747264"/>
                    <a:pt x="6046597" y="2821178"/>
                    <a:pt x="5955284" y="2821178"/>
                  </a:cubicBezTo>
                  <a:lnTo>
                    <a:pt x="5955284" y="2814828"/>
                  </a:lnTo>
                  <a:lnTo>
                    <a:pt x="5955284" y="2821178"/>
                  </a:lnTo>
                  <a:lnTo>
                    <a:pt x="165481" y="2821178"/>
                  </a:lnTo>
                  <a:lnTo>
                    <a:pt x="165481" y="2814828"/>
                  </a:lnTo>
                  <a:lnTo>
                    <a:pt x="165481" y="2821178"/>
                  </a:lnTo>
                  <a:cubicBezTo>
                    <a:pt x="74041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481" y="2808478"/>
                  </a:cubicBezTo>
                  <a:lnTo>
                    <a:pt x="5955284" y="2808478"/>
                  </a:lnTo>
                  <a:cubicBezTo>
                    <a:pt x="6039739" y="2808478"/>
                    <a:pt x="6108065" y="2740152"/>
                    <a:pt x="6108065" y="2656078"/>
                  </a:cubicBezTo>
                  <a:lnTo>
                    <a:pt x="6108065" y="165100"/>
                  </a:lnTo>
                  <a:cubicBezTo>
                    <a:pt x="6108065" y="80899"/>
                    <a:pt x="6039612" y="12700"/>
                    <a:pt x="5955284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679C02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6149727" y="4475709"/>
            <a:ext cx="398100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Unified Profile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149727" y="5022056"/>
            <a:ext cx="3994994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One ledger from every source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987475" y="6605885"/>
            <a:ext cx="9455051" cy="1662261"/>
            <a:chOff x="0" y="0"/>
            <a:chExt cx="12606735" cy="2216348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12594082" cy="2203577"/>
            </a:xfrm>
            <a:custGeom>
              <a:avLst/>
              <a:gdLst/>
              <a:ahLst/>
              <a:cxnLst/>
              <a:rect l="l" t="t" r="r" b="b"/>
              <a:pathLst>
                <a:path w="12594082" h="2203577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2434570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044827"/>
                  </a:lnTo>
                  <a:cubicBezTo>
                    <a:pt x="12594082" y="2132457"/>
                    <a:pt x="12522708" y="2203577"/>
                    <a:pt x="12434570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12606782" cy="2216277"/>
            </a:xfrm>
            <a:custGeom>
              <a:avLst/>
              <a:gdLst/>
              <a:ahLst/>
              <a:cxnLst/>
              <a:rect l="l" t="t" r="r" b="b"/>
              <a:pathLst>
                <a:path w="12606782" h="2216277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2440920" y="0"/>
                  </a:lnTo>
                  <a:lnTo>
                    <a:pt x="12440920" y="6350"/>
                  </a:lnTo>
                  <a:lnTo>
                    <a:pt x="12440920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051177"/>
                  </a:lnTo>
                  <a:lnTo>
                    <a:pt x="12600432" y="2051177"/>
                  </a:lnTo>
                  <a:lnTo>
                    <a:pt x="12606782" y="2051177"/>
                  </a:lnTo>
                  <a:cubicBezTo>
                    <a:pt x="12606782" y="2142363"/>
                    <a:pt x="12532487" y="2216277"/>
                    <a:pt x="12440920" y="2216277"/>
                  </a:cubicBezTo>
                  <a:lnTo>
                    <a:pt x="12440920" y="2209927"/>
                  </a:lnTo>
                  <a:lnTo>
                    <a:pt x="12440920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2440920" y="2203577"/>
                  </a:lnTo>
                  <a:cubicBezTo>
                    <a:pt x="12525501" y="2203577"/>
                    <a:pt x="12594082" y="2135251"/>
                    <a:pt x="12594082" y="2051177"/>
                  </a:cubicBezTo>
                  <a:lnTo>
                    <a:pt x="12594082" y="165100"/>
                  </a:lnTo>
                  <a:cubicBezTo>
                    <a:pt x="12594082" y="80899"/>
                    <a:pt x="12525501" y="12700"/>
                    <a:pt x="12440920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1285280" y="6865590"/>
            <a:ext cx="4869359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Doctor Summary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85280" y="7411939"/>
            <a:ext cx="8859441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Instant, evidence-ready reports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799207"/>
            <a:ext cx="16303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Key Features That Save Lives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3620541"/>
            <a:ext cx="8009930" cy="2550616"/>
            <a:chOff x="0" y="0"/>
            <a:chExt cx="10679907" cy="34008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679938" cy="3400806"/>
            </a:xfrm>
            <a:custGeom>
              <a:avLst/>
              <a:gdLst/>
              <a:ahLst/>
              <a:cxnLst/>
              <a:rect l="l" t="t" r="r" b="b"/>
              <a:pathLst>
                <a:path w="10679938" h="3400806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3156966"/>
                  </a:lnTo>
                  <a:cubicBezTo>
                    <a:pt x="10679938" y="3291586"/>
                    <a:pt x="10570718" y="3400806"/>
                    <a:pt x="10436098" y="3400806"/>
                  </a:cubicBezTo>
                  <a:lnTo>
                    <a:pt x="243840" y="3400806"/>
                  </a:lnTo>
                  <a:cubicBezTo>
                    <a:pt x="109220" y="3400806"/>
                    <a:pt x="0" y="3291586"/>
                    <a:pt x="0" y="3156966"/>
                  </a:cubicBez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92238" y="3582441"/>
            <a:ext cx="8009930" cy="152400"/>
            <a:chOff x="0" y="0"/>
            <a:chExt cx="10679907" cy="203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338" y="0"/>
                  </a:lnTo>
                  <a:cubicBezTo>
                    <a:pt x="10634472" y="0"/>
                    <a:pt x="10679938" y="45466"/>
                    <a:pt x="10679938" y="101600"/>
                  </a:cubicBezTo>
                  <a:cubicBezTo>
                    <a:pt x="10679938" y="157734"/>
                    <a:pt x="10634472" y="203200"/>
                    <a:pt x="10578338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A9F00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4571925" y="3195340"/>
            <a:ext cx="850553" cy="850552"/>
            <a:chOff x="0" y="0"/>
            <a:chExt cx="1134070" cy="11340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A9F00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4827018" y="3408015"/>
            <a:ext cx="340221" cy="425203"/>
            <a:chOff x="0" y="0"/>
            <a:chExt cx="453628" cy="566937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453644" cy="566928"/>
            </a:xfrm>
            <a:custGeom>
              <a:avLst/>
              <a:gdLst/>
              <a:ahLst/>
              <a:cxnLst/>
              <a:rect l="l" t="t" r="r" b="b"/>
              <a:pathLst>
                <a:path w="453644" h="566928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8" r="3" b="-10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1313855" y="429116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Data Fusion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3855" y="4837510"/>
            <a:ext cx="7366695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API, OCR, wearables, EHR—auto-ingested &amp; de-duplicated.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285685" y="3620541"/>
            <a:ext cx="8010079" cy="2550616"/>
            <a:chOff x="0" y="0"/>
            <a:chExt cx="10680105" cy="340082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680065" cy="3400806"/>
            </a:xfrm>
            <a:custGeom>
              <a:avLst/>
              <a:gdLst/>
              <a:ahLst/>
              <a:cxnLst/>
              <a:rect l="l" t="t" r="r" b="b"/>
              <a:pathLst>
                <a:path w="10680065" h="3400806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225" y="0"/>
                  </a:lnTo>
                  <a:cubicBezTo>
                    <a:pt x="10570845" y="0"/>
                    <a:pt x="10680065" y="109220"/>
                    <a:pt x="10680065" y="243840"/>
                  </a:cubicBezTo>
                  <a:lnTo>
                    <a:pt x="10680065" y="3156966"/>
                  </a:lnTo>
                  <a:cubicBezTo>
                    <a:pt x="10680065" y="3291586"/>
                    <a:pt x="10570845" y="3400806"/>
                    <a:pt x="10436225" y="3400806"/>
                  </a:cubicBezTo>
                  <a:lnTo>
                    <a:pt x="243840" y="3400806"/>
                  </a:lnTo>
                  <a:cubicBezTo>
                    <a:pt x="109220" y="3400806"/>
                    <a:pt x="0" y="3291586"/>
                    <a:pt x="0" y="3156966"/>
                  </a:cubicBez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9285685" y="3582441"/>
            <a:ext cx="8010079" cy="152400"/>
            <a:chOff x="0" y="0"/>
            <a:chExt cx="10680105" cy="2032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680065" cy="203200"/>
            </a:xfrm>
            <a:custGeom>
              <a:avLst/>
              <a:gdLst/>
              <a:ahLst/>
              <a:cxnLst/>
              <a:rect l="l" t="t" r="r" b="b"/>
              <a:pathLst>
                <a:path w="10680065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465" y="0"/>
                  </a:lnTo>
                  <a:cubicBezTo>
                    <a:pt x="10634599" y="0"/>
                    <a:pt x="10680065" y="45466"/>
                    <a:pt x="10680065" y="101600"/>
                  </a:cubicBezTo>
                  <a:cubicBezTo>
                    <a:pt x="10680065" y="157734"/>
                    <a:pt x="10634599" y="203200"/>
                    <a:pt x="10578465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A9F00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2865372" y="3195340"/>
            <a:ext cx="850553" cy="850552"/>
            <a:chOff x="0" y="0"/>
            <a:chExt cx="1134070" cy="113407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A9F00F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3120464" y="3408015"/>
            <a:ext cx="340221" cy="425203"/>
            <a:chOff x="0" y="0"/>
            <a:chExt cx="453628" cy="566937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453644" cy="566928"/>
            </a:xfrm>
            <a:custGeom>
              <a:avLst/>
              <a:gdLst/>
              <a:ahLst/>
              <a:cxnLst/>
              <a:rect l="l" t="t" r="r" b="b"/>
              <a:pathLst>
                <a:path w="453644" h="566928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8" r="3" b="-10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9607302" y="4291161"/>
            <a:ext cx="3973265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Conflict Alerts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607302" y="4837510"/>
            <a:ext cx="7366844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AI flags dangerous drug or test overlaps before they happen.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992238" y="6879877"/>
            <a:ext cx="8009930" cy="2550616"/>
            <a:chOff x="0" y="0"/>
            <a:chExt cx="10679907" cy="340082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679938" cy="3400806"/>
            </a:xfrm>
            <a:custGeom>
              <a:avLst/>
              <a:gdLst/>
              <a:ahLst/>
              <a:cxnLst/>
              <a:rect l="l" t="t" r="r" b="b"/>
              <a:pathLst>
                <a:path w="10679938" h="3400806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098" y="0"/>
                  </a:lnTo>
                  <a:cubicBezTo>
                    <a:pt x="10570718" y="0"/>
                    <a:pt x="10679938" y="109220"/>
                    <a:pt x="10679938" y="243840"/>
                  </a:cubicBezTo>
                  <a:lnTo>
                    <a:pt x="10679938" y="3156966"/>
                  </a:lnTo>
                  <a:cubicBezTo>
                    <a:pt x="10679938" y="3291586"/>
                    <a:pt x="10570718" y="3400806"/>
                    <a:pt x="10436098" y="3400806"/>
                  </a:cubicBezTo>
                  <a:lnTo>
                    <a:pt x="243840" y="3400806"/>
                  </a:lnTo>
                  <a:cubicBezTo>
                    <a:pt x="109220" y="3400806"/>
                    <a:pt x="0" y="3291586"/>
                    <a:pt x="0" y="3156966"/>
                  </a:cubicBez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992238" y="6841777"/>
            <a:ext cx="8009930" cy="152400"/>
            <a:chOff x="0" y="0"/>
            <a:chExt cx="10679907" cy="2032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679938" cy="203200"/>
            </a:xfrm>
            <a:custGeom>
              <a:avLst/>
              <a:gdLst/>
              <a:ahLst/>
              <a:cxnLst/>
              <a:rect l="l" t="t" r="r" b="b"/>
              <a:pathLst>
                <a:path w="10679938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338" y="0"/>
                  </a:lnTo>
                  <a:cubicBezTo>
                    <a:pt x="10634472" y="0"/>
                    <a:pt x="10679938" y="45466"/>
                    <a:pt x="10679938" y="101600"/>
                  </a:cubicBezTo>
                  <a:cubicBezTo>
                    <a:pt x="10679938" y="157734"/>
                    <a:pt x="10634472" y="203200"/>
                    <a:pt x="10578338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A9F00F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4571925" y="6454676"/>
            <a:ext cx="850553" cy="850552"/>
            <a:chOff x="0" y="0"/>
            <a:chExt cx="1134070" cy="113407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A9F00F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4827018" y="6667351"/>
            <a:ext cx="340221" cy="425203"/>
            <a:chOff x="0" y="0"/>
            <a:chExt cx="453628" cy="566937"/>
          </a:xfrm>
        </p:grpSpPr>
        <p:sp>
          <p:nvSpPr>
            <p:cNvPr id="34" name="Freeform 34" descr="preencoded.png"/>
            <p:cNvSpPr/>
            <p:nvPr/>
          </p:nvSpPr>
          <p:spPr>
            <a:xfrm>
              <a:off x="0" y="0"/>
              <a:ext cx="453644" cy="566928"/>
            </a:xfrm>
            <a:custGeom>
              <a:avLst/>
              <a:gdLst/>
              <a:ahLst/>
              <a:cxnLst/>
              <a:rect l="l" t="t" r="r" b="b"/>
              <a:pathLst>
                <a:path w="453644" h="566928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8" r="3" b="-10"/>
              </a:stretch>
            </a:blipFill>
          </p:spPr>
        </p:sp>
      </p:grpSp>
      <p:sp>
        <p:nvSpPr>
          <p:cNvPr id="35" name="TextBox 35"/>
          <p:cNvSpPr txBox="1"/>
          <p:nvPr/>
        </p:nvSpPr>
        <p:spPr>
          <a:xfrm>
            <a:off x="1313855" y="7550497"/>
            <a:ext cx="427821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Emergency QR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13855" y="8096845"/>
            <a:ext cx="7366695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Critical info accessible even when the patient can’t speak.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9285685" y="6879877"/>
            <a:ext cx="8010079" cy="2550616"/>
            <a:chOff x="0" y="0"/>
            <a:chExt cx="10680105" cy="3400822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0680065" cy="3400806"/>
            </a:xfrm>
            <a:custGeom>
              <a:avLst/>
              <a:gdLst/>
              <a:ahLst/>
              <a:cxnLst/>
              <a:rect l="l" t="t" r="r" b="b"/>
              <a:pathLst>
                <a:path w="10680065" h="3400806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436225" y="0"/>
                  </a:lnTo>
                  <a:cubicBezTo>
                    <a:pt x="10570845" y="0"/>
                    <a:pt x="10680065" y="109220"/>
                    <a:pt x="10680065" y="243840"/>
                  </a:cubicBezTo>
                  <a:lnTo>
                    <a:pt x="10680065" y="3156966"/>
                  </a:lnTo>
                  <a:cubicBezTo>
                    <a:pt x="10680065" y="3291586"/>
                    <a:pt x="10570845" y="3400806"/>
                    <a:pt x="10436225" y="3400806"/>
                  </a:cubicBezTo>
                  <a:lnTo>
                    <a:pt x="243840" y="3400806"/>
                  </a:lnTo>
                  <a:cubicBezTo>
                    <a:pt x="109220" y="3400806"/>
                    <a:pt x="0" y="3291586"/>
                    <a:pt x="0" y="3156966"/>
                  </a:cubicBez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39" name="Group 39"/>
          <p:cNvGrpSpPr/>
          <p:nvPr/>
        </p:nvGrpSpPr>
        <p:grpSpPr>
          <a:xfrm>
            <a:off x="9285685" y="6841777"/>
            <a:ext cx="8010079" cy="152400"/>
            <a:chOff x="0" y="0"/>
            <a:chExt cx="10680105" cy="2032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0680065" cy="203200"/>
            </a:xfrm>
            <a:custGeom>
              <a:avLst/>
              <a:gdLst/>
              <a:ahLst/>
              <a:cxnLst/>
              <a:rect l="l" t="t" r="r" b="b"/>
              <a:pathLst>
                <a:path w="10680065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578465" y="0"/>
                  </a:lnTo>
                  <a:cubicBezTo>
                    <a:pt x="10634599" y="0"/>
                    <a:pt x="10680065" y="45466"/>
                    <a:pt x="10680065" y="101600"/>
                  </a:cubicBezTo>
                  <a:cubicBezTo>
                    <a:pt x="10680065" y="157734"/>
                    <a:pt x="10634599" y="203200"/>
                    <a:pt x="10578465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A9F00F"/>
            </a:solidFill>
          </p:spPr>
        </p:sp>
      </p:grpSp>
      <p:grpSp>
        <p:nvGrpSpPr>
          <p:cNvPr id="41" name="Group 41"/>
          <p:cNvGrpSpPr/>
          <p:nvPr/>
        </p:nvGrpSpPr>
        <p:grpSpPr>
          <a:xfrm>
            <a:off x="12865372" y="6454676"/>
            <a:ext cx="850553" cy="850552"/>
            <a:chOff x="0" y="0"/>
            <a:chExt cx="1134070" cy="113407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A9F00F"/>
            </a:solidFill>
          </p:spPr>
        </p:sp>
      </p:grpSp>
      <p:grpSp>
        <p:nvGrpSpPr>
          <p:cNvPr id="43" name="Group 43"/>
          <p:cNvGrpSpPr/>
          <p:nvPr/>
        </p:nvGrpSpPr>
        <p:grpSpPr>
          <a:xfrm>
            <a:off x="13120464" y="6667351"/>
            <a:ext cx="340221" cy="425203"/>
            <a:chOff x="0" y="0"/>
            <a:chExt cx="453628" cy="566937"/>
          </a:xfrm>
        </p:grpSpPr>
        <p:sp>
          <p:nvSpPr>
            <p:cNvPr id="44" name="Freeform 44" descr="preencoded.png"/>
            <p:cNvSpPr/>
            <p:nvPr/>
          </p:nvSpPr>
          <p:spPr>
            <a:xfrm>
              <a:off x="0" y="0"/>
              <a:ext cx="453644" cy="566928"/>
            </a:xfrm>
            <a:custGeom>
              <a:avLst/>
              <a:gdLst/>
              <a:ahLst/>
              <a:cxnLst/>
              <a:rect l="l" t="t" r="r" b="b"/>
              <a:pathLst>
                <a:path w="453644" h="566928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8" r="3" b="-10"/>
              </a:stretch>
            </a:blipFill>
          </p:spPr>
        </p:sp>
      </p:grpSp>
      <p:sp>
        <p:nvSpPr>
          <p:cNvPr id="45" name="TextBox 45"/>
          <p:cNvSpPr txBox="1"/>
          <p:nvPr/>
        </p:nvSpPr>
        <p:spPr>
          <a:xfrm>
            <a:off x="9607302" y="7550497"/>
            <a:ext cx="3752255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Secure Share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9607302" y="8096845"/>
            <a:ext cx="7366844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One-click, HIPAA-compliant collaboration with any provider.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98906"/>
            <a:chOff x="0" y="0"/>
            <a:chExt cx="9144000" cy="13731875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31875"/>
            </a:xfrm>
            <a:custGeom>
              <a:avLst/>
              <a:gdLst/>
              <a:ahLst/>
              <a:cxnLst/>
              <a:rect l="l" t="t" r="r" b="b"/>
              <a:pathLst>
                <a:path w="9144000" h="13731875">
                  <a:moveTo>
                    <a:pt x="0" y="0"/>
                  </a:moveTo>
                  <a:lnTo>
                    <a:pt x="9144000" y="0"/>
                  </a:lnTo>
                  <a:lnTo>
                    <a:pt x="9144000" y="13731875"/>
                  </a:lnTo>
                  <a:lnTo>
                    <a:pt x="0" y="137318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1" r="-11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27186" y="592782"/>
            <a:ext cx="9775626" cy="1534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12"/>
              </a:lnSpc>
            </a:pPr>
            <a:r>
              <a:rPr lang="en-US" sz="4625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How the Magic Happens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27186" y="2386161"/>
            <a:ext cx="236339" cy="390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01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827186" y="2854524"/>
            <a:ext cx="9775626" cy="28575"/>
            <a:chOff x="0" y="0"/>
            <a:chExt cx="13034168" cy="381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034138" cy="38100"/>
            </a:xfrm>
            <a:custGeom>
              <a:avLst/>
              <a:gdLst/>
              <a:ahLst/>
              <a:cxnLst/>
              <a:rect l="l" t="t" r="r" b="b"/>
              <a:pathLst>
                <a:path w="13034138" h="38100">
                  <a:moveTo>
                    <a:pt x="0" y="0"/>
                  </a:moveTo>
                  <a:lnTo>
                    <a:pt x="13034138" y="0"/>
                  </a:lnTo>
                  <a:lnTo>
                    <a:pt x="13034138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A9F00F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827186" y="3001268"/>
            <a:ext cx="2954239" cy="39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Collect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27186" y="3445520"/>
            <a:ext cx="9775626" cy="473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Pull data via FHIR, HealthKit, Google Fit, OCR, Bluetooth.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27186" y="4237136"/>
            <a:ext cx="236339" cy="390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02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27186" y="4705499"/>
            <a:ext cx="9775626" cy="28575"/>
            <a:chOff x="0" y="0"/>
            <a:chExt cx="13034168" cy="381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3034138" cy="38100"/>
            </a:xfrm>
            <a:custGeom>
              <a:avLst/>
              <a:gdLst/>
              <a:ahLst/>
              <a:cxnLst/>
              <a:rect l="l" t="t" r="r" b="b"/>
              <a:pathLst>
                <a:path w="13034138" h="38100">
                  <a:moveTo>
                    <a:pt x="0" y="0"/>
                  </a:moveTo>
                  <a:lnTo>
                    <a:pt x="13034138" y="0"/>
                  </a:lnTo>
                  <a:lnTo>
                    <a:pt x="13034138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A9F00F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827186" y="4852244"/>
            <a:ext cx="2954239" cy="39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Reconcile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27186" y="5296495"/>
            <a:ext cx="9775626" cy="473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De-duplicate, normalize, and time-stamp every record.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27186" y="6088112"/>
            <a:ext cx="236339" cy="390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03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827186" y="6556474"/>
            <a:ext cx="9775626" cy="28575"/>
            <a:chOff x="0" y="0"/>
            <a:chExt cx="13034168" cy="381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3034138" cy="38100"/>
            </a:xfrm>
            <a:custGeom>
              <a:avLst/>
              <a:gdLst/>
              <a:ahLst/>
              <a:cxnLst/>
              <a:rect l="l" t="t" r="r" b="b"/>
              <a:pathLst>
                <a:path w="13034138" h="38100">
                  <a:moveTo>
                    <a:pt x="0" y="0"/>
                  </a:moveTo>
                  <a:lnTo>
                    <a:pt x="13034138" y="0"/>
                  </a:lnTo>
                  <a:lnTo>
                    <a:pt x="13034138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A9F00F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827186" y="6703219"/>
            <a:ext cx="2954239" cy="39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Analyse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27186" y="7147471"/>
            <a:ext cx="9775626" cy="473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LLMs surface trends, risk scores, and next-best actions.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27186" y="7939088"/>
            <a:ext cx="236339" cy="390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04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827186" y="8407450"/>
            <a:ext cx="9775626" cy="28575"/>
            <a:chOff x="0" y="0"/>
            <a:chExt cx="13034168" cy="381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3034138" cy="38100"/>
            </a:xfrm>
            <a:custGeom>
              <a:avLst/>
              <a:gdLst/>
              <a:ahLst/>
              <a:cxnLst/>
              <a:rect l="l" t="t" r="r" b="b"/>
              <a:pathLst>
                <a:path w="13034138" h="38100">
                  <a:moveTo>
                    <a:pt x="0" y="0"/>
                  </a:moveTo>
                  <a:lnTo>
                    <a:pt x="13034138" y="0"/>
                  </a:lnTo>
                  <a:lnTo>
                    <a:pt x="13034138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A9F00F"/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827186" y="8554194"/>
            <a:ext cx="2954239" cy="397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Converse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27186" y="8998446"/>
            <a:ext cx="9775626" cy="473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Patients chat; doctors get auto-summaries &amp; citations.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1696790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Built for Scale &amp; Security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4196506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Stack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50237" y="4856261"/>
            <a:ext cx="4376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Backend: Python micro-services, Node.js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50237" y="5862637"/>
            <a:ext cx="4376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AI/NLP: GPT-4, Hugging Face, spaCy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850237" y="6869014"/>
            <a:ext cx="4376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DB: MongoDB + PostgreSQL hybrid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50237" y="7875389"/>
            <a:ext cx="4376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Mobile: React Native / Flutter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928401" y="4196506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Trust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928401" y="4856261"/>
            <a:ext cx="4376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OAuth 2.0 + FHIR R4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928401" y="5409010"/>
            <a:ext cx="4376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End-to-end AES-256 encryption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28401" y="6415385"/>
            <a:ext cx="4376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HIPAA, GDPR, SOC-2 compliant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928401" y="6968133"/>
            <a:ext cx="4376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Zero-trust architecture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92238" y="1487389"/>
            <a:ext cx="15199221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Wins for Every Stakeholder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47552" y="4916686"/>
            <a:ext cx="3487341" cy="632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5562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30 %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464915" y="3068390"/>
            <a:ext cx="4252912" cy="4252912"/>
            <a:chOff x="0" y="0"/>
            <a:chExt cx="5670550" cy="567055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5670550" cy="5670550"/>
            </a:xfrm>
            <a:custGeom>
              <a:avLst/>
              <a:gdLst/>
              <a:ahLst/>
              <a:cxnLst/>
              <a:rect l="l" t="t" r="r" b="b"/>
              <a:pathLst>
                <a:path w="5670550" h="5670550">
                  <a:moveTo>
                    <a:pt x="0" y="0"/>
                  </a:moveTo>
                  <a:lnTo>
                    <a:pt x="5670550" y="0"/>
                  </a:lnTo>
                  <a:lnTo>
                    <a:pt x="5670550" y="5670550"/>
                  </a:lnTo>
                  <a:lnTo>
                    <a:pt x="0" y="56705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819275" y="763756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Cost Drop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8183910"/>
            <a:ext cx="519826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Fewer duplicate tests &amp; admissions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00181" y="4916686"/>
            <a:ext cx="3487341" cy="632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5562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50 %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017544" y="3068390"/>
            <a:ext cx="4252912" cy="4252912"/>
            <a:chOff x="0" y="0"/>
            <a:chExt cx="5670550" cy="5670550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5670550" cy="5670550"/>
            </a:xfrm>
            <a:custGeom>
              <a:avLst/>
              <a:gdLst/>
              <a:ahLst/>
              <a:cxnLst/>
              <a:rect l="l" t="t" r="r" b="b"/>
              <a:pathLst>
                <a:path w="5670550" h="5670550">
                  <a:moveTo>
                    <a:pt x="0" y="0"/>
                  </a:moveTo>
                  <a:lnTo>
                    <a:pt x="5670550" y="0"/>
                  </a:lnTo>
                  <a:lnTo>
                    <a:pt x="5670550" y="5670550"/>
                  </a:lnTo>
                  <a:lnTo>
                    <a:pt x="0" y="56705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7371904" y="763756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Faster Dx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544866" y="8183910"/>
            <a:ext cx="519826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Doctors see full history instantly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52810" y="4916686"/>
            <a:ext cx="3487341" cy="632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5562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90 %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570172" y="3068390"/>
            <a:ext cx="4252912" cy="4252912"/>
            <a:chOff x="0" y="0"/>
            <a:chExt cx="5670550" cy="5670550"/>
          </a:xfrm>
        </p:grpSpPr>
        <p:sp>
          <p:nvSpPr>
            <p:cNvPr id="19" name="Freeform 19" descr="preencoded.png"/>
            <p:cNvSpPr/>
            <p:nvPr/>
          </p:nvSpPr>
          <p:spPr>
            <a:xfrm>
              <a:off x="0" y="0"/>
              <a:ext cx="5670550" cy="5670550"/>
            </a:xfrm>
            <a:custGeom>
              <a:avLst/>
              <a:gdLst/>
              <a:ahLst/>
              <a:cxnLst/>
              <a:rect l="l" t="t" r="r" b="b"/>
              <a:pathLst>
                <a:path w="5670550" h="5670550">
                  <a:moveTo>
                    <a:pt x="0" y="0"/>
                  </a:moveTo>
                  <a:lnTo>
                    <a:pt x="5670550" y="0"/>
                  </a:lnTo>
                  <a:lnTo>
                    <a:pt x="5670550" y="5670550"/>
                  </a:lnTo>
                  <a:lnTo>
                    <a:pt x="0" y="56705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20" name="TextBox 20"/>
          <p:cNvSpPr txBox="1"/>
          <p:nvPr/>
        </p:nvSpPr>
        <p:spPr>
          <a:xfrm>
            <a:off x="12924533" y="763756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Patient Sat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097494" y="8183910"/>
            <a:ext cx="519826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Feel heard, safe, and in control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18288000" cy="3235524"/>
            <a:chOff x="0" y="0"/>
            <a:chExt cx="24384000" cy="431403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314063"/>
            </a:xfrm>
            <a:custGeom>
              <a:avLst/>
              <a:gdLst/>
              <a:ahLst/>
              <a:cxnLst/>
              <a:rect l="l" t="t" r="r" b="b"/>
              <a:pathLst>
                <a:path w="24384000" h="4314063">
                  <a:moveTo>
                    <a:pt x="0" y="0"/>
                  </a:moveTo>
                  <a:lnTo>
                    <a:pt x="24384000" y="0"/>
                  </a:lnTo>
                  <a:lnTo>
                    <a:pt x="24384000" y="4314063"/>
                  </a:lnTo>
                  <a:lnTo>
                    <a:pt x="0" y="43140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45" b="-45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05916" y="4096643"/>
            <a:ext cx="10456812" cy="866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5062" b="1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Roadmap to Market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05916" y="7359700"/>
            <a:ext cx="16476166" cy="28575"/>
            <a:chOff x="0" y="0"/>
            <a:chExt cx="21968222" cy="381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968206" cy="38100"/>
            </a:xfrm>
            <a:custGeom>
              <a:avLst/>
              <a:gdLst/>
              <a:ahLst/>
              <a:cxnLst/>
              <a:rect l="l" t="t" r="r" b="b"/>
              <a:pathLst>
                <a:path w="21968206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21949156" y="0"/>
                  </a:lnTo>
                  <a:cubicBezTo>
                    <a:pt x="21959697" y="0"/>
                    <a:pt x="21968206" y="8509"/>
                    <a:pt x="21968206" y="19050"/>
                  </a:cubicBezTo>
                  <a:cubicBezTo>
                    <a:pt x="21968206" y="29591"/>
                    <a:pt x="21959697" y="38100"/>
                    <a:pt x="21949156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4929634" y="6583337"/>
            <a:ext cx="28575" cy="776436"/>
            <a:chOff x="0" y="0"/>
            <a:chExt cx="38100" cy="103524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100" cy="1035304"/>
            </a:xfrm>
            <a:custGeom>
              <a:avLst/>
              <a:gdLst/>
              <a:ahLst/>
              <a:cxnLst/>
              <a:rect l="l" t="t" r="r" b="b"/>
              <a:pathLst>
                <a:path w="38100" h="103530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016254"/>
                  </a:lnTo>
                  <a:cubicBezTo>
                    <a:pt x="38100" y="1026795"/>
                    <a:pt x="29591" y="1035304"/>
                    <a:pt x="19050" y="1035304"/>
                  </a:cubicBezTo>
                  <a:cubicBezTo>
                    <a:pt x="8509" y="1035304"/>
                    <a:pt x="0" y="1026668"/>
                    <a:pt x="0" y="1016254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4648051" y="7063755"/>
            <a:ext cx="591890" cy="591890"/>
            <a:chOff x="0" y="0"/>
            <a:chExt cx="789187" cy="789187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776478" cy="776478"/>
            </a:xfrm>
            <a:custGeom>
              <a:avLst/>
              <a:gdLst/>
              <a:ahLst/>
              <a:cxnLst/>
              <a:rect l="l" t="t" r="r" b="b"/>
              <a:pathLst>
                <a:path w="776478" h="776478">
                  <a:moveTo>
                    <a:pt x="0" y="144907"/>
                  </a:moveTo>
                  <a:cubicBezTo>
                    <a:pt x="0" y="64897"/>
                    <a:pt x="64897" y="0"/>
                    <a:pt x="144907" y="0"/>
                  </a:cubicBezTo>
                  <a:lnTo>
                    <a:pt x="631571" y="0"/>
                  </a:lnTo>
                  <a:cubicBezTo>
                    <a:pt x="711581" y="0"/>
                    <a:pt x="776478" y="64897"/>
                    <a:pt x="776478" y="144907"/>
                  </a:cubicBezTo>
                  <a:lnTo>
                    <a:pt x="776478" y="631571"/>
                  </a:lnTo>
                  <a:cubicBezTo>
                    <a:pt x="776478" y="711581"/>
                    <a:pt x="711581" y="776478"/>
                    <a:pt x="631571" y="776478"/>
                  </a:cubicBezTo>
                  <a:lnTo>
                    <a:pt x="144907" y="776478"/>
                  </a:lnTo>
                  <a:cubicBezTo>
                    <a:pt x="64897" y="776478"/>
                    <a:pt x="0" y="711581"/>
                    <a:pt x="0" y="631571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89178" cy="789178"/>
            </a:xfrm>
            <a:custGeom>
              <a:avLst/>
              <a:gdLst/>
              <a:ahLst/>
              <a:cxnLst/>
              <a:rect l="l" t="t" r="r" b="b"/>
              <a:pathLst>
                <a:path w="789178" h="789178">
                  <a:moveTo>
                    <a:pt x="0" y="151257"/>
                  </a:moveTo>
                  <a:cubicBezTo>
                    <a:pt x="0" y="67691"/>
                    <a:pt x="67691" y="0"/>
                    <a:pt x="151257" y="0"/>
                  </a:cubicBezTo>
                  <a:lnTo>
                    <a:pt x="637921" y="0"/>
                  </a:lnTo>
                  <a:lnTo>
                    <a:pt x="637921" y="6350"/>
                  </a:lnTo>
                  <a:lnTo>
                    <a:pt x="637921" y="0"/>
                  </a:lnTo>
                  <a:cubicBezTo>
                    <a:pt x="721487" y="0"/>
                    <a:pt x="789178" y="67691"/>
                    <a:pt x="789178" y="151257"/>
                  </a:cubicBezTo>
                  <a:lnTo>
                    <a:pt x="789178" y="637921"/>
                  </a:lnTo>
                  <a:lnTo>
                    <a:pt x="782828" y="637921"/>
                  </a:lnTo>
                  <a:lnTo>
                    <a:pt x="789178" y="637921"/>
                  </a:lnTo>
                  <a:cubicBezTo>
                    <a:pt x="789178" y="721487"/>
                    <a:pt x="721487" y="789178"/>
                    <a:pt x="637921" y="789178"/>
                  </a:cubicBezTo>
                  <a:lnTo>
                    <a:pt x="637921" y="782828"/>
                  </a:lnTo>
                  <a:lnTo>
                    <a:pt x="637921" y="789178"/>
                  </a:lnTo>
                  <a:lnTo>
                    <a:pt x="151257" y="789178"/>
                  </a:lnTo>
                  <a:lnTo>
                    <a:pt x="151257" y="782828"/>
                  </a:lnTo>
                  <a:lnTo>
                    <a:pt x="151257" y="789178"/>
                  </a:lnTo>
                  <a:cubicBezTo>
                    <a:pt x="67691" y="789178"/>
                    <a:pt x="0" y="721487"/>
                    <a:pt x="0" y="637921"/>
                  </a:cubicBezTo>
                  <a:lnTo>
                    <a:pt x="0" y="151257"/>
                  </a:lnTo>
                  <a:lnTo>
                    <a:pt x="6350" y="151257"/>
                  </a:lnTo>
                  <a:lnTo>
                    <a:pt x="0" y="151257"/>
                  </a:lnTo>
                  <a:moveTo>
                    <a:pt x="12700" y="151257"/>
                  </a:moveTo>
                  <a:lnTo>
                    <a:pt x="12700" y="637921"/>
                  </a:lnTo>
                  <a:lnTo>
                    <a:pt x="6350" y="637921"/>
                  </a:lnTo>
                  <a:lnTo>
                    <a:pt x="12700" y="637921"/>
                  </a:lnTo>
                  <a:cubicBezTo>
                    <a:pt x="12700" y="714502"/>
                    <a:pt x="74803" y="776478"/>
                    <a:pt x="151257" y="776478"/>
                  </a:cubicBezTo>
                  <a:lnTo>
                    <a:pt x="637921" y="776478"/>
                  </a:lnTo>
                  <a:cubicBezTo>
                    <a:pt x="714502" y="776478"/>
                    <a:pt x="776478" y="714375"/>
                    <a:pt x="776478" y="637921"/>
                  </a:cubicBezTo>
                  <a:lnTo>
                    <a:pt x="776478" y="151257"/>
                  </a:lnTo>
                  <a:lnTo>
                    <a:pt x="782828" y="151257"/>
                  </a:lnTo>
                  <a:lnTo>
                    <a:pt x="776478" y="151257"/>
                  </a:lnTo>
                  <a:cubicBezTo>
                    <a:pt x="776478" y="74803"/>
                    <a:pt x="714375" y="12700"/>
                    <a:pt x="637921" y="12700"/>
                  </a:cubicBezTo>
                  <a:lnTo>
                    <a:pt x="151257" y="12700"/>
                  </a:lnTo>
                  <a:lnTo>
                    <a:pt x="151257" y="6350"/>
                  </a:lnTo>
                  <a:lnTo>
                    <a:pt x="151257" y="12700"/>
                  </a:lnTo>
                  <a:cubicBezTo>
                    <a:pt x="74803" y="12700"/>
                    <a:pt x="12700" y="74803"/>
                    <a:pt x="12700" y="151257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4749850" y="7155061"/>
            <a:ext cx="388144" cy="44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302794" y="5322242"/>
            <a:ext cx="3282554" cy="432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Phase 1 MVP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64729" y="5824686"/>
            <a:ext cx="7558682" cy="499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00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Data aggregation + chatbot pilot with 2 hospital chains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129564" y="7359625"/>
            <a:ext cx="28575" cy="776436"/>
            <a:chOff x="0" y="0"/>
            <a:chExt cx="38100" cy="103524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8100" cy="1035304"/>
            </a:xfrm>
            <a:custGeom>
              <a:avLst/>
              <a:gdLst/>
              <a:ahLst/>
              <a:cxnLst/>
              <a:rect l="l" t="t" r="r" b="b"/>
              <a:pathLst>
                <a:path w="38100" h="103530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016254"/>
                  </a:lnTo>
                  <a:cubicBezTo>
                    <a:pt x="38100" y="1026795"/>
                    <a:pt x="29591" y="1035304"/>
                    <a:pt x="19050" y="1035304"/>
                  </a:cubicBezTo>
                  <a:cubicBezTo>
                    <a:pt x="8509" y="1035304"/>
                    <a:pt x="0" y="1026668"/>
                    <a:pt x="0" y="1016254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8847981" y="7063755"/>
            <a:ext cx="591890" cy="591890"/>
            <a:chOff x="0" y="0"/>
            <a:chExt cx="789187" cy="789187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776478" cy="776478"/>
            </a:xfrm>
            <a:custGeom>
              <a:avLst/>
              <a:gdLst/>
              <a:ahLst/>
              <a:cxnLst/>
              <a:rect l="l" t="t" r="r" b="b"/>
              <a:pathLst>
                <a:path w="776478" h="776478">
                  <a:moveTo>
                    <a:pt x="0" y="144907"/>
                  </a:moveTo>
                  <a:cubicBezTo>
                    <a:pt x="0" y="64897"/>
                    <a:pt x="64897" y="0"/>
                    <a:pt x="144907" y="0"/>
                  </a:cubicBezTo>
                  <a:lnTo>
                    <a:pt x="631571" y="0"/>
                  </a:lnTo>
                  <a:cubicBezTo>
                    <a:pt x="711581" y="0"/>
                    <a:pt x="776478" y="64897"/>
                    <a:pt x="776478" y="144907"/>
                  </a:cubicBezTo>
                  <a:lnTo>
                    <a:pt x="776478" y="631571"/>
                  </a:lnTo>
                  <a:cubicBezTo>
                    <a:pt x="776478" y="711581"/>
                    <a:pt x="711581" y="776478"/>
                    <a:pt x="631571" y="776478"/>
                  </a:cubicBezTo>
                  <a:lnTo>
                    <a:pt x="144907" y="776478"/>
                  </a:lnTo>
                  <a:cubicBezTo>
                    <a:pt x="64897" y="776478"/>
                    <a:pt x="0" y="711581"/>
                    <a:pt x="0" y="631571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789178" cy="789178"/>
            </a:xfrm>
            <a:custGeom>
              <a:avLst/>
              <a:gdLst/>
              <a:ahLst/>
              <a:cxnLst/>
              <a:rect l="l" t="t" r="r" b="b"/>
              <a:pathLst>
                <a:path w="789178" h="789178">
                  <a:moveTo>
                    <a:pt x="0" y="151257"/>
                  </a:moveTo>
                  <a:cubicBezTo>
                    <a:pt x="0" y="67691"/>
                    <a:pt x="67691" y="0"/>
                    <a:pt x="151257" y="0"/>
                  </a:cubicBezTo>
                  <a:lnTo>
                    <a:pt x="637921" y="0"/>
                  </a:lnTo>
                  <a:lnTo>
                    <a:pt x="637921" y="6350"/>
                  </a:lnTo>
                  <a:lnTo>
                    <a:pt x="637921" y="0"/>
                  </a:lnTo>
                  <a:cubicBezTo>
                    <a:pt x="721487" y="0"/>
                    <a:pt x="789178" y="67691"/>
                    <a:pt x="789178" y="151257"/>
                  </a:cubicBezTo>
                  <a:lnTo>
                    <a:pt x="789178" y="637921"/>
                  </a:lnTo>
                  <a:lnTo>
                    <a:pt x="782828" y="637921"/>
                  </a:lnTo>
                  <a:lnTo>
                    <a:pt x="789178" y="637921"/>
                  </a:lnTo>
                  <a:cubicBezTo>
                    <a:pt x="789178" y="721487"/>
                    <a:pt x="721487" y="789178"/>
                    <a:pt x="637921" y="789178"/>
                  </a:cubicBezTo>
                  <a:lnTo>
                    <a:pt x="637921" y="782828"/>
                  </a:lnTo>
                  <a:lnTo>
                    <a:pt x="637921" y="789178"/>
                  </a:lnTo>
                  <a:lnTo>
                    <a:pt x="151257" y="789178"/>
                  </a:lnTo>
                  <a:lnTo>
                    <a:pt x="151257" y="782828"/>
                  </a:lnTo>
                  <a:lnTo>
                    <a:pt x="151257" y="789178"/>
                  </a:lnTo>
                  <a:cubicBezTo>
                    <a:pt x="67691" y="789178"/>
                    <a:pt x="0" y="721487"/>
                    <a:pt x="0" y="637921"/>
                  </a:cubicBezTo>
                  <a:lnTo>
                    <a:pt x="0" y="151257"/>
                  </a:lnTo>
                  <a:lnTo>
                    <a:pt x="6350" y="151257"/>
                  </a:lnTo>
                  <a:lnTo>
                    <a:pt x="0" y="151257"/>
                  </a:lnTo>
                  <a:moveTo>
                    <a:pt x="12700" y="151257"/>
                  </a:moveTo>
                  <a:lnTo>
                    <a:pt x="12700" y="637921"/>
                  </a:lnTo>
                  <a:lnTo>
                    <a:pt x="6350" y="637921"/>
                  </a:lnTo>
                  <a:lnTo>
                    <a:pt x="12700" y="637921"/>
                  </a:lnTo>
                  <a:cubicBezTo>
                    <a:pt x="12700" y="714502"/>
                    <a:pt x="74803" y="776478"/>
                    <a:pt x="151257" y="776478"/>
                  </a:cubicBezTo>
                  <a:lnTo>
                    <a:pt x="637921" y="776478"/>
                  </a:lnTo>
                  <a:cubicBezTo>
                    <a:pt x="714502" y="776478"/>
                    <a:pt x="776478" y="714375"/>
                    <a:pt x="776478" y="637921"/>
                  </a:cubicBezTo>
                  <a:lnTo>
                    <a:pt x="776478" y="151257"/>
                  </a:lnTo>
                  <a:lnTo>
                    <a:pt x="782828" y="151257"/>
                  </a:lnTo>
                  <a:lnTo>
                    <a:pt x="776478" y="151257"/>
                  </a:lnTo>
                  <a:cubicBezTo>
                    <a:pt x="776478" y="74803"/>
                    <a:pt x="714375" y="12700"/>
                    <a:pt x="637921" y="12700"/>
                  </a:cubicBezTo>
                  <a:lnTo>
                    <a:pt x="151257" y="12700"/>
                  </a:lnTo>
                  <a:lnTo>
                    <a:pt x="151257" y="6350"/>
                  </a:lnTo>
                  <a:lnTo>
                    <a:pt x="151257" y="12700"/>
                  </a:lnTo>
                  <a:cubicBezTo>
                    <a:pt x="74803" y="12700"/>
                    <a:pt x="12700" y="74803"/>
                    <a:pt x="12700" y="151257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8949779" y="7155061"/>
            <a:ext cx="388144" cy="44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526239" y="8366373"/>
            <a:ext cx="3235524" cy="432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Phase 2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364659" y="8868816"/>
            <a:ext cx="7558682" cy="499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00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AI insights, predictive alerts, OCR for handwritten notes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3329494" y="6583337"/>
            <a:ext cx="28575" cy="776436"/>
            <a:chOff x="0" y="0"/>
            <a:chExt cx="38100" cy="103524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8100" cy="1035304"/>
            </a:xfrm>
            <a:custGeom>
              <a:avLst/>
              <a:gdLst/>
              <a:ahLst/>
              <a:cxnLst/>
              <a:rect l="l" t="t" r="r" b="b"/>
              <a:pathLst>
                <a:path w="38100" h="103530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016254"/>
                  </a:lnTo>
                  <a:cubicBezTo>
                    <a:pt x="38100" y="1026795"/>
                    <a:pt x="29591" y="1035304"/>
                    <a:pt x="19050" y="1035304"/>
                  </a:cubicBezTo>
                  <a:cubicBezTo>
                    <a:pt x="8509" y="1035304"/>
                    <a:pt x="0" y="1026668"/>
                    <a:pt x="0" y="1016254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3047910" y="7063755"/>
            <a:ext cx="591890" cy="591890"/>
            <a:chOff x="0" y="0"/>
            <a:chExt cx="789187" cy="789187"/>
          </a:xfrm>
        </p:grpSpPr>
        <p:sp>
          <p:nvSpPr>
            <p:cNvPr id="30" name="Freeform 30"/>
            <p:cNvSpPr/>
            <p:nvPr/>
          </p:nvSpPr>
          <p:spPr>
            <a:xfrm>
              <a:off x="6350" y="6350"/>
              <a:ext cx="776478" cy="776478"/>
            </a:xfrm>
            <a:custGeom>
              <a:avLst/>
              <a:gdLst/>
              <a:ahLst/>
              <a:cxnLst/>
              <a:rect l="l" t="t" r="r" b="b"/>
              <a:pathLst>
                <a:path w="776478" h="776478">
                  <a:moveTo>
                    <a:pt x="0" y="144907"/>
                  </a:moveTo>
                  <a:cubicBezTo>
                    <a:pt x="0" y="64897"/>
                    <a:pt x="64897" y="0"/>
                    <a:pt x="144907" y="0"/>
                  </a:cubicBezTo>
                  <a:lnTo>
                    <a:pt x="631571" y="0"/>
                  </a:lnTo>
                  <a:cubicBezTo>
                    <a:pt x="711581" y="0"/>
                    <a:pt x="776478" y="64897"/>
                    <a:pt x="776478" y="144907"/>
                  </a:cubicBezTo>
                  <a:lnTo>
                    <a:pt x="776478" y="631571"/>
                  </a:lnTo>
                  <a:cubicBezTo>
                    <a:pt x="776478" y="711581"/>
                    <a:pt x="711581" y="776478"/>
                    <a:pt x="631571" y="776478"/>
                  </a:cubicBezTo>
                  <a:lnTo>
                    <a:pt x="144907" y="776478"/>
                  </a:lnTo>
                  <a:cubicBezTo>
                    <a:pt x="64897" y="776478"/>
                    <a:pt x="0" y="711581"/>
                    <a:pt x="0" y="631571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0" y="0"/>
              <a:ext cx="789178" cy="789178"/>
            </a:xfrm>
            <a:custGeom>
              <a:avLst/>
              <a:gdLst/>
              <a:ahLst/>
              <a:cxnLst/>
              <a:rect l="l" t="t" r="r" b="b"/>
              <a:pathLst>
                <a:path w="789178" h="789178">
                  <a:moveTo>
                    <a:pt x="0" y="151257"/>
                  </a:moveTo>
                  <a:cubicBezTo>
                    <a:pt x="0" y="67691"/>
                    <a:pt x="67691" y="0"/>
                    <a:pt x="151257" y="0"/>
                  </a:cubicBezTo>
                  <a:lnTo>
                    <a:pt x="637921" y="0"/>
                  </a:lnTo>
                  <a:lnTo>
                    <a:pt x="637921" y="6350"/>
                  </a:lnTo>
                  <a:lnTo>
                    <a:pt x="637921" y="0"/>
                  </a:lnTo>
                  <a:cubicBezTo>
                    <a:pt x="721487" y="0"/>
                    <a:pt x="789178" y="67691"/>
                    <a:pt x="789178" y="151257"/>
                  </a:cubicBezTo>
                  <a:lnTo>
                    <a:pt x="789178" y="637921"/>
                  </a:lnTo>
                  <a:lnTo>
                    <a:pt x="782828" y="637921"/>
                  </a:lnTo>
                  <a:lnTo>
                    <a:pt x="789178" y="637921"/>
                  </a:lnTo>
                  <a:cubicBezTo>
                    <a:pt x="789178" y="721487"/>
                    <a:pt x="721487" y="789178"/>
                    <a:pt x="637921" y="789178"/>
                  </a:cubicBezTo>
                  <a:lnTo>
                    <a:pt x="637921" y="782828"/>
                  </a:lnTo>
                  <a:lnTo>
                    <a:pt x="637921" y="789178"/>
                  </a:lnTo>
                  <a:lnTo>
                    <a:pt x="151257" y="789178"/>
                  </a:lnTo>
                  <a:lnTo>
                    <a:pt x="151257" y="782828"/>
                  </a:lnTo>
                  <a:lnTo>
                    <a:pt x="151257" y="789178"/>
                  </a:lnTo>
                  <a:cubicBezTo>
                    <a:pt x="67691" y="789178"/>
                    <a:pt x="0" y="721487"/>
                    <a:pt x="0" y="637921"/>
                  </a:cubicBezTo>
                  <a:lnTo>
                    <a:pt x="0" y="151257"/>
                  </a:lnTo>
                  <a:lnTo>
                    <a:pt x="6350" y="151257"/>
                  </a:lnTo>
                  <a:lnTo>
                    <a:pt x="0" y="151257"/>
                  </a:lnTo>
                  <a:moveTo>
                    <a:pt x="12700" y="151257"/>
                  </a:moveTo>
                  <a:lnTo>
                    <a:pt x="12700" y="637921"/>
                  </a:lnTo>
                  <a:lnTo>
                    <a:pt x="6350" y="637921"/>
                  </a:lnTo>
                  <a:lnTo>
                    <a:pt x="12700" y="637921"/>
                  </a:lnTo>
                  <a:cubicBezTo>
                    <a:pt x="12700" y="714502"/>
                    <a:pt x="74803" y="776478"/>
                    <a:pt x="151257" y="776478"/>
                  </a:cubicBezTo>
                  <a:lnTo>
                    <a:pt x="637921" y="776478"/>
                  </a:lnTo>
                  <a:cubicBezTo>
                    <a:pt x="714502" y="776478"/>
                    <a:pt x="776478" y="714375"/>
                    <a:pt x="776478" y="637921"/>
                  </a:cubicBezTo>
                  <a:lnTo>
                    <a:pt x="776478" y="151257"/>
                  </a:lnTo>
                  <a:lnTo>
                    <a:pt x="782828" y="151257"/>
                  </a:lnTo>
                  <a:lnTo>
                    <a:pt x="776478" y="151257"/>
                  </a:lnTo>
                  <a:cubicBezTo>
                    <a:pt x="776478" y="74803"/>
                    <a:pt x="714375" y="12700"/>
                    <a:pt x="637921" y="12700"/>
                  </a:cubicBezTo>
                  <a:lnTo>
                    <a:pt x="151257" y="12700"/>
                  </a:lnTo>
                  <a:lnTo>
                    <a:pt x="151257" y="6350"/>
                  </a:lnTo>
                  <a:lnTo>
                    <a:pt x="151257" y="12700"/>
                  </a:lnTo>
                  <a:cubicBezTo>
                    <a:pt x="74803" y="12700"/>
                    <a:pt x="12700" y="74803"/>
                    <a:pt x="12700" y="151257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id="32" name="TextBox 32"/>
          <p:cNvSpPr txBox="1"/>
          <p:nvPr/>
        </p:nvSpPr>
        <p:spPr>
          <a:xfrm>
            <a:off x="13149709" y="7155061"/>
            <a:ext cx="388144" cy="44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26167" y="5322242"/>
            <a:ext cx="3235524" cy="432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 b="1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Phase 3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564589" y="5824686"/>
            <a:ext cx="7558682" cy="499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00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Doctor collaboration suite, advanced analytics, payer integrations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431</Words>
  <Application>Microsoft Office PowerPoint</Application>
  <PresentationFormat>Custom</PresentationFormat>
  <Paragraphs>80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Arimo</vt:lpstr>
      <vt:lpstr>Calibri</vt:lpstr>
      <vt:lpstr>Arimo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THANK YOU</dc:title>
  <cp:lastModifiedBy>pandasubham131@gmail.com</cp:lastModifiedBy>
  <cp:revision>2</cp:revision>
  <dcterms:created xsi:type="dcterms:W3CDTF">2006-08-16T00:00:00Z</dcterms:created>
  <dcterms:modified xsi:type="dcterms:W3CDTF">2025-10-03T05:16:16Z</dcterms:modified>
  <dc:identifier>DAG0tDkpPbE</dc:identifier>
</cp:coreProperties>
</file>

<file path=docProps/thumbnail.jpeg>
</file>